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9"/>
  </p:notesMasterIdLst>
  <p:sldIdLst>
    <p:sldId id="261" r:id="rId2"/>
    <p:sldId id="284" r:id="rId3"/>
    <p:sldId id="290" r:id="rId4"/>
    <p:sldId id="285" r:id="rId5"/>
    <p:sldId id="286" r:id="rId6"/>
    <p:sldId id="291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59" autoAdjust="0"/>
    <p:restoredTop sz="94660"/>
  </p:normalViewPr>
  <p:slideViewPr>
    <p:cSldViewPr snapToGrid="0">
      <p:cViewPr>
        <p:scale>
          <a:sx n="73" d="100"/>
          <a:sy n="73" d="100"/>
        </p:scale>
        <p:origin x="12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5B6E-D81F-4A44-9AFD-8AFB682B1EF3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496F9-DF15-414D-8FC5-6548B612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NsxhbgCrrS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xhbgCrrS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4 </a:t>
            </a:r>
            <a:r>
              <a:rPr lang="en-US" dirty="0" smtClean="0"/>
              <a:t>– Nov </a:t>
            </a:r>
            <a:r>
              <a:rPr lang="en-US" dirty="0" smtClean="0"/>
              <a:t>19, 2019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100" b="1" dirty="0"/>
              <a:t>Do Now –</a:t>
            </a:r>
          </a:p>
          <a:p>
            <a:r>
              <a:rPr lang="en-US" sz="3100" b="1" dirty="0"/>
              <a:t>Review of vector addition: </a:t>
            </a:r>
          </a:p>
          <a:p>
            <a:pPr lvl="1"/>
            <a:r>
              <a:rPr lang="en-US" sz="2600" b="1" dirty="0"/>
              <a:t>Add 50 N @ 35</a:t>
            </a:r>
            <a:r>
              <a:rPr lang="en-US" sz="2600" b="1" dirty="0">
                <a:sym typeface="Euclid Symbol" panose="05050102010706020507" pitchFamily="18" charset="2"/>
              </a:rPr>
              <a:t> and 60 N @ 110</a:t>
            </a:r>
            <a:endParaRPr lang="en-US" sz="26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3000" b="1" dirty="0" smtClean="0"/>
              <a:t>Objective:  </a:t>
            </a:r>
          </a:p>
          <a:p>
            <a:pPr lvl="1"/>
            <a:r>
              <a:rPr lang="en-US" sz="2600" b="1" dirty="0" smtClean="0"/>
              <a:t>5.1 Electrostatics</a:t>
            </a:r>
          </a:p>
          <a:p>
            <a:pPr lvl="1"/>
            <a:endParaRPr lang="en-US" sz="1800" b="1" dirty="0" smtClean="0"/>
          </a:p>
          <a:p>
            <a:r>
              <a:rPr lang="en-US" sz="2800" b="1" dirty="0" smtClean="0"/>
              <a:t>Assignment: </a:t>
            </a:r>
          </a:p>
          <a:p>
            <a:pPr lvl="2"/>
            <a:r>
              <a:rPr lang="en-US" sz="3300" b="1" dirty="0"/>
              <a:t>p</a:t>
            </a:r>
            <a:r>
              <a:rPr lang="en-US" sz="3300" b="1" dirty="0" smtClean="0"/>
              <a:t>205 #1-9</a:t>
            </a:r>
            <a:endParaRPr lang="en-US" sz="33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b="1" dirty="0"/>
              <a:t>Agenda:</a:t>
            </a:r>
          </a:p>
          <a:p>
            <a:pPr lvl="1"/>
            <a:r>
              <a:rPr lang="en-US" sz="3400" b="1" dirty="0" smtClean="0"/>
              <a:t>About </a:t>
            </a:r>
            <a:r>
              <a:rPr lang="en-US" sz="3400" b="1" dirty="0"/>
              <a:t>Charge</a:t>
            </a:r>
          </a:p>
          <a:p>
            <a:pPr lvl="1"/>
            <a:r>
              <a:rPr lang="en-US" sz="3400" b="1" dirty="0"/>
              <a:t>Coulomb’s Law</a:t>
            </a:r>
          </a:p>
          <a:p>
            <a:pPr lvl="1"/>
            <a:r>
              <a:rPr lang="en-US" sz="3400" b="1" dirty="0"/>
              <a:t>Electric Field Diagrams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Charge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603499"/>
            <a:ext cx="9733440" cy="40297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Charge is a fundamental quantity of nature and is a feature of all matter because matter consists of electrons and protons.</a:t>
            </a:r>
          </a:p>
          <a:p>
            <a:r>
              <a:rPr lang="en-US" sz="2400" b="1" dirty="0" smtClean="0"/>
              <a:t>1) Charge comes in </a:t>
            </a:r>
            <a:r>
              <a:rPr lang="en-US" sz="2400" b="1" u="sng" dirty="0" smtClean="0"/>
              <a:t>two varieties</a:t>
            </a:r>
            <a:r>
              <a:rPr lang="en-US" sz="2400" b="1" dirty="0" smtClean="0"/>
              <a:t>: positive and negative (arbitrary names)    </a:t>
            </a:r>
          </a:p>
          <a:p>
            <a:pPr lvl="1"/>
            <a:r>
              <a:rPr lang="en-US" sz="2400" b="1" dirty="0" smtClean="0"/>
              <a:t>Electrons are negative, protons are positive.</a:t>
            </a:r>
          </a:p>
          <a:p>
            <a:pPr lvl="1"/>
            <a:r>
              <a:rPr lang="en-US" sz="2400" b="1" dirty="0" smtClean="0"/>
              <a:t>Neutral matter has approximately equal numbers of electrons and protons</a:t>
            </a:r>
          </a:p>
          <a:p>
            <a:pPr lvl="1"/>
            <a:endParaRPr lang="en-US" sz="2400" b="1" dirty="0"/>
          </a:p>
          <a:p>
            <a:pPr lvl="1"/>
            <a:r>
              <a:rPr lang="en-US" sz="1400" b="1" dirty="0">
                <a:hlinkClick r:id="rId2"/>
              </a:rPr>
              <a:t>https://</a:t>
            </a:r>
            <a:r>
              <a:rPr lang="en-US" sz="1400" b="1" dirty="0" smtClean="0">
                <a:hlinkClick r:id="rId2"/>
              </a:rPr>
              <a:t>www.youtube.com/watch?v=NsxhbgCrrSQ</a:t>
            </a:r>
            <a:r>
              <a:rPr lang="en-US" sz="1400" b="1" dirty="0" smtClean="0"/>
              <a:t> </a:t>
            </a:r>
          </a:p>
          <a:p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5476" t="54663" r="24087" b="19952"/>
          <a:stretch/>
        </p:blipFill>
        <p:spPr>
          <a:xfrm>
            <a:off x="7230794" y="5244430"/>
            <a:ext cx="4615836" cy="16291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40880" y="5644383"/>
            <a:ext cx="95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Neg</a:t>
            </a:r>
            <a:r>
              <a:rPr lang="en-US" dirty="0" smtClean="0"/>
              <a:t> rod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20251" y="5509400"/>
            <a:ext cx="95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Pos</a:t>
            </a:r>
            <a:r>
              <a:rPr lang="en-US" dirty="0" smtClean="0"/>
              <a:t> rod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/>
              <a:t>2) Charge is </a:t>
            </a:r>
            <a:r>
              <a:rPr lang="en-US" sz="2400" b="1" u="sng" dirty="0"/>
              <a:t>quantized</a:t>
            </a:r>
            <a:r>
              <a:rPr lang="en-US" sz="2400" b="1" dirty="0"/>
              <a:t>. The charge of one electron is the smallest amount of charge you can have. All charges are some multiple of 1.6 x 10</a:t>
            </a:r>
            <a:r>
              <a:rPr lang="en-US" sz="2400" b="1" baseline="30000" dirty="0"/>
              <a:t>-19</a:t>
            </a:r>
            <a:r>
              <a:rPr lang="en-US" sz="2400" b="1" dirty="0"/>
              <a:t> C.</a:t>
            </a:r>
          </a:p>
          <a:p>
            <a:pPr lvl="1"/>
            <a:r>
              <a:rPr lang="en-US" sz="2400" b="1" dirty="0"/>
              <a:t>Charge is measured in Coulombs and given the symbol Q or q</a:t>
            </a:r>
            <a:r>
              <a:rPr lang="en-US" sz="2000" b="1" dirty="0"/>
              <a:t>.</a:t>
            </a:r>
          </a:p>
          <a:p>
            <a:r>
              <a:rPr lang="en-US" sz="2400" b="1" dirty="0"/>
              <a:t>3) Charge is </a:t>
            </a:r>
            <a:r>
              <a:rPr lang="en-US" sz="2400" b="1" u="sng" dirty="0"/>
              <a:t>conserved</a:t>
            </a:r>
            <a:r>
              <a:rPr lang="en-US" sz="2400" b="1" dirty="0"/>
              <a:t>. </a:t>
            </a:r>
          </a:p>
          <a:p>
            <a:pPr lvl="1"/>
            <a:r>
              <a:rPr lang="en-US" sz="2400" b="1" dirty="0" smtClean="0"/>
              <a:t>Charge is neither created nor destroyed</a:t>
            </a:r>
          </a:p>
          <a:p>
            <a:pPr lvl="1"/>
            <a:r>
              <a:rPr lang="en-US" sz="2400" b="1" u="sng" dirty="0" smtClean="0"/>
              <a:t>Touching </a:t>
            </a:r>
            <a:r>
              <a:rPr lang="en-US" sz="2400" b="1" dirty="0"/>
              <a:t>two objects together instantly </a:t>
            </a:r>
            <a:r>
              <a:rPr lang="en-US" sz="2400" b="1" u="sng" dirty="0"/>
              <a:t>equilibrates</a:t>
            </a:r>
            <a:r>
              <a:rPr lang="en-US" sz="2400" b="1" dirty="0"/>
              <a:t> and evenly distributes their charges</a:t>
            </a:r>
            <a:r>
              <a:rPr lang="en-US" sz="2400" b="1" dirty="0" smtClean="0"/>
              <a:t>.</a:t>
            </a:r>
          </a:p>
          <a:p>
            <a:pPr lvl="1"/>
            <a:r>
              <a:rPr lang="en-US" sz="1500" b="1" dirty="0">
                <a:hlinkClick r:id="rId2"/>
              </a:rPr>
              <a:t>https://www.youtube.com/watch?v=NsxhbgCrrSQ</a:t>
            </a:r>
            <a:r>
              <a:rPr lang="en-US" sz="1500" b="1" dirty="0"/>
              <a:t> </a:t>
            </a:r>
            <a:r>
              <a:rPr lang="en-US" sz="1500" b="1" dirty="0" smtClean="0"/>
              <a:t> Explain what is happening</a:t>
            </a:r>
            <a:endParaRPr lang="en-US" sz="1500" b="1" dirty="0"/>
          </a:p>
          <a:p>
            <a:pPr lvl="1"/>
            <a:endParaRPr lang="en-US" sz="2400" b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54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10099200" cy="3416300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Two charges will exert an </a:t>
                </a:r>
                <a:r>
                  <a:rPr lang="en-US" sz="2400" b="1" u="sng" dirty="0" smtClean="0"/>
                  <a:t>electrical force</a:t>
                </a:r>
                <a:r>
                  <a:rPr lang="en-US" sz="2400" b="1" dirty="0" smtClean="0"/>
                  <a:t> on one another.</a:t>
                </a:r>
              </a:p>
              <a:p>
                <a:pPr lvl="1"/>
                <a:r>
                  <a:rPr lang="en-US" sz="1800" b="1" u="sng" dirty="0" smtClean="0"/>
                  <a:t>Opposite charges attract 		Same charges repel</a:t>
                </a:r>
              </a:p>
              <a:p>
                <a:pPr lvl="1"/>
                <a:r>
                  <a:rPr lang="en-US" sz="1800" b="1" dirty="0" smtClean="0"/>
                  <a:t>Force is </a:t>
                </a:r>
                <a:r>
                  <a:rPr lang="en-US" sz="1800" b="1" u="sng" dirty="0" smtClean="0"/>
                  <a:t>proportional to both charges </a:t>
                </a:r>
                <a:r>
                  <a:rPr lang="en-US" sz="1800" b="1" dirty="0" smtClean="0"/>
                  <a:t>and </a:t>
                </a:r>
                <a:r>
                  <a:rPr lang="en-US" sz="1800" b="1" u="sng" dirty="0" smtClean="0"/>
                  <a:t>inversely</a:t>
                </a:r>
                <a:r>
                  <a:rPr lang="en-US" sz="1800" b="1" dirty="0" smtClean="0"/>
                  <a:t> proportional to the </a:t>
                </a:r>
                <a:r>
                  <a:rPr lang="en-US" sz="1800" b="1" u="sng" dirty="0" smtClean="0"/>
                  <a:t>square of the distance </a:t>
                </a:r>
                <a:r>
                  <a:rPr lang="en-US" sz="1800" b="1" dirty="0" smtClean="0"/>
                  <a:t>between the two charges.</a:t>
                </a:r>
              </a:p>
              <a:p>
                <a:pPr lvl="1"/>
                <a:r>
                  <a:rPr lang="en-US" sz="1800" b="1" dirty="0" smtClean="0"/>
                  <a:t>Proportionality constant is k = 9.0 x 10</a:t>
                </a:r>
                <a:r>
                  <a:rPr lang="en-US" sz="1800" b="1" baseline="30000" dirty="0" smtClean="0"/>
                  <a:t>9</a:t>
                </a:r>
                <a:r>
                  <a:rPr lang="en-US" sz="2000" b="1" dirty="0" smtClean="0"/>
                  <a:t> N m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/C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  (To make the units work)</a:t>
                </a:r>
              </a:p>
              <a:p>
                <a:pPr lvl="1"/>
                <a:r>
                  <a:rPr lang="en-US" sz="2000" b="1" dirty="0" smtClean="0"/>
                  <a:t>k = 1/4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𝝅𝝐</m:t>
                    </m:r>
                  </m:oMath>
                </a14:m>
                <a:r>
                  <a:rPr lang="en-US" sz="2000" b="1" baseline="-25000" dirty="0" smtClean="0"/>
                  <a:t>o     </a:t>
                </a:r>
                <a:r>
                  <a:rPr lang="en-US" sz="2000" b="1" dirty="0" smtClean="0">
                    <a:sym typeface="Euclid Symbol" panose="05050102010706020507" pitchFamily="18" charset="2"/>
                  </a:rPr>
                  <a:t></a:t>
                </a:r>
                <a:r>
                  <a:rPr lang="en-US" sz="2000" b="1" baseline="-25000" dirty="0" smtClean="0">
                    <a:sym typeface="Euclid Symbol" panose="05050102010706020507" pitchFamily="18" charset="2"/>
                  </a:rPr>
                  <a:t>O</a:t>
                </a:r>
                <a:r>
                  <a:rPr lang="en-US" sz="2000" b="1" dirty="0" smtClean="0">
                    <a:sym typeface="Euclid Symbol" panose="05050102010706020507" pitchFamily="18" charset="2"/>
                  </a:rPr>
                  <a:t> = permittivity of vacuum = 8.85 x 10</a:t>
                </a:r>
                <a:r>
                  <a:rPr lang="en-US" sz="2000" b="1" baseline="30000" dirty="0" smtClean="0">
                    <a:sym typeface="Euclid Symbol" panose="05050102010706020507" pitchFamily="18" charset="2"/>
                  </a:rPr>
                  <a:t>-12</a:t>
                </a:r>
                <a:r>
                  <a:rPr lang="en-US" sz="2000" b="1" dirty="0" smtClean="0">
                    <a:sym typeface="Euclid Symbol" panose="05050102010706020507" pitchFamily="18" charset="2"/>
                  </a:rPr>
                  <a:t> C</a:t>
                </a:r>
                <a:r>
                  <a:rPr lang="en-US" sz="2000" b="1" baseline="30000" dirty="0" smtClean="0">
                    <a:sym typeface="Euclid Symbol" panose="05050102010706020507" pitchFamily="18" charset="2"/>
                  </a:rPr>
                  <a:t>2</a:t>
                </a:r>
                <a:r>
                  <a:rPr lang="en-US" sz="2000" b="1" dirty="0" smtClean="0">
                    <a:sym typeface="Euclid Symbol" panose="05050102010706020507" pitchFamily="18" charset="2"/>
                  </a:rPr>
                  <a:t>/Nm</a:t>
                </a:r>
                <a:r>
                  <a:rPr lang="en-US" sz="2000" b="1" baseline="30000" dirty="0" smtClean="0">
                    <a:sym typeface="Euclid Symbol" panose="05050102010706020507" pitchFamily="18" charset="2"/>
                  </a:rPr>
                  <a:t>2</a:t>
                </a:r>
                <a:endParaRPr lang="en-US" sz="2000" b="1" dirty="0" smtClean="0">
                  <a:sym typeface="Euclid 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 smtClean="0"/>
                  <a:t>	A force just like any other. Added just like any other.</a:t>
                </a:r>
              </a:p>
              <a:p>
                <a:pPr lvl="1"/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10099200" cy="3416300"/>
              </a:xfrm>
              <a:blipFill>
                <a:blip r:embed="rId2"/>
                <a:stretch>
                  <a:fillRect l="-483"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9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929" y="2386524"/>
            <a:ext cx="6158860" cy="389577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Mechanism for how charges </a:t>
            </a:r>
            <a:r>
              <a:rPr lang="en-US" sz="2000" b="1" u="sng" dirty="0" smtClean="0"/>
              <a:t>act over a distance: Electric field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Direction of electric field is in the same direction as the force on a small positive test charge q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 </a:t>
            </a:r>
          </a:p>
          <a:p>
            <a:r>
              <a:rPr lang="en-US" sz="2000" b="1" u="sng" dirty="0" smtClean="0"/>
              <a:t>Strength </a:t>
            </a:r>
            <a:r>
              <a:rPr lang="en-US" sz="2000" b="1" dirty="0" smtClean="0"/>
              <a:t>indicated by </a:t>
            </a:r>
            <a:r>
              <a:rPr lang="en-US" sz="2000" b="1" u="sng" dirty="0" smtClean="0"/>
              <a:t>arrow length</a:t>
            </a:r>
          </a:p>
          <a:p>
            <a:r>
              <a:rPr lang="en-US" sz="2000" b="1" dirty="0" smtClean="0"/>
              <a:t>Direction: </a:t>
            </a:r>
            <a:r>
              <a:rPr lang="en-US" sz="2000" b="1" u="sng" dirty="0" smtClean="0"/>
              <a:t>tail of field lines begin at + </a:t>
            </a:r>
            <a:r>
              <a:rPr lang="en-US" sz="2000" b="1" dirty="0" smtClean="0"/>
              <a:t>and </a:t>
            </a:r>
            <a:r>
              <a:rPr lang="en-US" sz="2000" b="1" u="sng" dirty="0" smtClean="0"/>
              <a:t>radiate outward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Direction: </a:t>
            </a:r>
            <a:r>
              <a:rPr lang="en-US" sz="2000" b="1" u="sng" dirty="0" smtClean="0"/>
              <a:t>Arrow heads point toward a – </a:t>
            </a:r>
            <a:r>
              <a:rPr lang="en-US" sz="2000" b="1" dirty="0" smtClean="0"/>
              <a:t>charge and </a:t>
            </a:r>
            <a:r>
              <a:rPr lang="en-US" sz="2000" b="1" u="sng" dirty="0" smtClean="0"/>
              <a:t>radiate inward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Similar to gravitational field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89" y="2603500"/>
            <a:ext cx="4866396" cy="29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9848843" cy="34163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F = </a:t>
                </a:r>
                <a:r>
                  <a:rPr lang="en-US" sz="2800" b="1" dirty="0" err="1" smtClean="0"/>
                  <a:t>qE</a:t>
                </a:r>
                <a:endParaRPr lang="en-US" sz="2800" b="1" dirty="0" smtClean="0"/>
              </a:p>
              <a:p>
                <a:r>
                  <a:rPr lang="en-US" sz="2000" b="1" dirty="0" smtClean="0"/>
                  <a:t>As a result, there is a formula of electric field based on Coulomb’s Law.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000" b="1" dirty="0" smtClean="0"/>
              </a:p>
              <a:p>
                <a:endParaRPr lang="en-US" sz="2000" b="1" dirty="0"/>
              </a:p>
              <a:p>
                <a:r>
                  <a:rPr lang="en-US" sz="2000" b="1" dirty="0" smtClean="0"/>
                  <a:t>Can calculate electric field knowing the force and test charge or the magnitude of the electric field present at a given distance from an isolated charge.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9848843" cy="3416300"/>
              </a:xfrm>
              <a:blipFill>
                <a:blip r:embed="rId2"/>
                <a:stretch>
                  <a:fillRect l="-743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0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and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27" y="2603500"/>
            <a:ext cx="10390779" cy="3416300"/>
          </a:xfrm>
        </p:spPr>
        <p:txBody>
          <a:bodyPr>
            <a:normAutofit/>
          </a:bodyPr>
          <a:lstStyle/>
          <a:p>
            <a:pPr lvl="1"/>
            <a:r>
              <a:rPr lang="en-US" sz="2200" b="1" dirty="0" smtClean="0"/>
              <a:t>Exit Slip – What is the electrostatic force (magnitude and direction) between a positive charge of 1.3 x 10</a:t>
            </a:r>
            <a:r>
              <a:rPr lang="en-US" sz="2200" b="1" baseline="30000" dirty="0" smtClean="0"/>
              <a:t>-3</a:t>
            </a:r>
            <a:r>
              <a:rPr lang="en-US" sz="2200" b="1" dirty="0" smtClean="0"/>
              <a:t> C and a negative charge of 6.2 x 10</a:t>
            </a:r>
            <a:r>
              <a:rPr lang="en-US" sz="2200" b="1" baseline="30000" dirty="0" smtClean="0"/>
              <a:t>-3</a:t>
            </a:r>
            <a:r>
              <a:rPr lang="en-US" sz="2200" b="1" dirty="0" smtClean="0"/>
              <a:t> C when they are separated by a distance of 15.0 cm?</a:t>
            </a:r>
          </a:p>
          <a:p>
            <a:pPr lvl="1"/>
            <a:endParaRPr lang="en-US" b="1" dirty="0"/>
          </a:p>
          <a:p>
            <a:pPr lvl="1"/>
            <a:r>
              <a:rPr lang="en-US" sz="1800" b="1" dirty="0" smtClean="0"/>
              <a:t>What’s due? (homework for a homework check next class) </a:t>
            </a:r>
            <a:endParaRPr lang="en-US" sz="2100" b="1" u="sng" dirty="0" smtClean="0"/>
          </a:p>
          <a:p>
            <a:pPr lvl="2"/>
            <a:r>
              <a:rPr lang="en-US" sz="2000" b="1" dirty="0" smtClean="0"/>
              <a:t>P205 # 1-9</a:t>
            </a:r>
          </a:p>
          <a:p>
            <a:pPr lvl="1"/>
            <a:r>
              <a:rPr lang="en-US" sz="2000" b="1" dirty="0" smtClean="0"/>
              <a:t>What’s next? (What to read to prepare for the next class)</a:t>
            </a:r>
          </a:p>
          <a:p>
            <a:pPr lvl="2"/>
            <a:r>
              <a:rPr lang="en-US" sz="2000" b="1" smtClean="0"/>
              <a:t>Read 5.1 p 196-205</a:t>
            </a:r>
            <a:endParaRPr lang="en-US" sz="1800" b="1" dirty="0"/>
          </a:p>
          <a:p>
            <a:pPr lvl="2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090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29582</TotalTime>
  <Words>377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Century Gothic</vt:lpstr>
      <vt:lpstr>Euclid Symbol</vt:lpstr>
      <vt:lpstr>Wingdings 3</vt:lpstr>
      <vt:lpstr>Ion Boardroom</vt:lpstr>
      <vt:lpstr>Physics 4 – Nov 19, 2019</vt:lpstr>
      <vt:lpstr>About Charge</vt:lpstr>
      <vt:lpstr>About Charge</vt:lpstr>
      <vt:lpstr>Coulomb’s Law</vt:lpstr>
      <vt:lpstr>Electric Field Diagrams</vt:lpstr>
      <vt:lpstr>Electric field formulas</vt:lpstr>
      <vt:lpstr>Exit slip and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389</cp:revision>
  <dcterms:created xsi:type="dcterms:W3CDTF">2015-08-11T02:33:52Z</dcterms:created>
  <dcterms:modified xsi:type="dcterms:W3CDTF">2019-11-18T18:24:10Z</dcterms:modified>
</cp:coreProperties>
</file>